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56" r:id="rId2"/>
    <p:sldId id="260" r:id="rId3"/>
    <p:sldId id="275" r:id="rId4"/>
    <p:sldId id="269" r:id="rId5"/>
    <p:sldId id="277" r:id="rId6"/>
    <p:sldId id="261" r:id="rId7"/>
    <p:sldId id="276" r:id="rId8"/>
    <p:sldId id="270" r:id="rId9"/>
    <p:sldId id="281" r:id="rId10"/>
    <p:sldId id="278" r:id="rId11"/>
    <p:sldId id="293" r:id="rId12"/>
    <p:sldId id="280" r:id="rId13"/>
    <p:sldId id="279" r:id="rId14"/>
    <p:sldId id="267" r:id="rId15"/>
    <p:sldId id="282" r:id="rId16"/>
    <p:sldId id="258" r:id="rId17"/>
    <p:sldId id="262" r:id="rId18"/>
    <p:sldId id="284" r:id="rId19"/>
    <p:sldId id="283" r:id="rId20"/>
    <p:sldId id="264" r:id="rId21"/>
    <p:sldId id="265" r:id="rId22"/>
    <p:sldId id="288" r:id="rId23"/>
    <p:sldId id="289" r:id="rId24"/>
    <p:sldId id="272" r:id="rId25"/>
    <p:sldId id="271" r:id="rId26"/>
    <p:sldId id="287" r:id="rId27"/>
    <p:sldId id="291" r:id="rId28"/>
    <p:sldId id="290" r:id="rId29"/>
    <p:sldId id="292" r:id="rId30"/>
    <p:sldId id="266" r:id="rId31"/>
    <p:sldId id="286" r:id="rId32"/>
    <p:sldId id="285" r:id="rId33"/>
    <p:sldId id="26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 autoAdjust="0"/>
    <p:restoredTop sz="81051" autoAdjust="0"/>
  </p:normalViewPr>
  <p:slideViewPr>
    <p:cSldViewPr>
      <p:cViewPr varScale="1">
        <p:scale>
          <a:sx n="86" d="100"/>
          <a:sy n="86" d="100"/>
        </p:scale>
        <p:origin x="18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A432C-0DFF-4096-9A5A-D4070B98C8F3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E5AB3-ADBE-4F8B-B588-AD9F0191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1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World’s population is predicted to reach 10 billion people by 2050</a:t>
            </a:r>
          </a:p>
          <a:p>
            <a:r>
              <a:rPr lang="en-GB" dirty="0"/>
              <a:t>With shortage of resources, climate change and increased demand of nutrition we can’t feed the world with the current agricultural systems</a:t>
            </a:r>
          </a:p>
          <a:p>
            <a:r>
              <a:rPr lang="en-GB" dirty="0"/>
              <a:t>New methods of increasing the production of agricultural products, crops and animals with minimal impact on environment is essential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Sequence analysis confirmed no off</a:t>
            </a:r>
            <a:r>
              <a:rPr lang="en-GB" baseline="0" dirty="0"/>
              <a:t> target effects</a:t>
            </a:r>
          </a:p>
          <a:p>
            <a:endParaRPr lang="en-GB" baseline="0" dirty="0"/>
          </a:p>
          <a:p>
            <a:r>
              <a:rPr lang="en-US" sz="1200" dirty="0"/>
              <a:t>The traditional practice of forcibly removing forms is considered inhumane by many consumers.</a:t>
            </a:r>
          </a:p>
          <a:p>
            <a:endParaRPr lang="en-US" sz="1200" i="1" dirty="0"/>
          </a:p>
          <a:p>
            <a:r>
              <a:rPr lang="en-US" sz="1200" dirty="0"/>
              <a:t>Gene-editing does not introduce any gene sequences into lines of horned cattle that are not already present (and thus consumed) in naturally polled cattle.</a:t>
            </a:r>
          </a:p>
          <a:p>
            <a:endParaRPr lang="en-US" sz="1200" dirty="0"/>
          </a:p>
          <a:p>
            <a:r>
              <a:rPr lang="en-US" sz="1200" dirty="0"/>
              <a:t>gene-editing is “footprint free” and leaves no trace of residual gene sequence in the animal that would indicate it was the product of gene-editing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1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average </a:t>
            </a:r>
            <a:r>
              <a:rPr lang="en-GB" dirty="0" err="1"/>
              <a:t>freq</a:t>
            </a:r>
            <a:r>
              <a:rPr lang="en-GB" dirty="0"/>
              <a:t> of </a:t>
            </a:r>
            <a:r>
              <a:rPr lang="en-GB" dirty="0" err="1"/>
              <a:t>favorable</a:t>
            </a:r>
            <a:r>
              <a:rPr lang="en-GB" baseline="0" dirty="0"/>
              <a:t> alleles at 20 QTN with largest effects in GS+PAGE scenario for A25Se , increased rapidly in the first 3 to 4 generations.  By gen5, the average Allele </a:t>
            </a:r>
            <a:r>
              <a:rPr lang="en-GB" baseline="0" dirty="0" err="1"/>
              <a:t>freq</a:t>
            </a:r>
            <a:r>
              <a:rPr lang="en-GB" baseline="0" dirty="0"/>
              <a:t> already &gt; 99% and full fixation by gen12</a:t>
            </a:r>
          </a:p>
          <a:p>
            <a:endParaRPr lang="en-GB" baseline="0" dirty="0"/>
          </a:p>
          <a:p>
            <a:r>
              <a:rPr lang="en-GB" baseline="0" dirty="0"/>
              <a:t>For GS only, increased linearly up to gen12 (with lower rate)  and then </a:t>
            </a:r>
            <a:r>
              <a:rPr lang="en-GB" baseline="0" dirty="0" err="1"/>
              <a:t>platuead</a:t>
            </a:r>
            <a:r>
              <a:rPr lang="en-GB" baseline="0" dirty="0"/>
              <a:t> at around 0.8 after 20 gens due to </a:t>
            </a:r>
            <a:r>
              <a:rPr lang="en-GB" baseline="0" dirty="0" err="1"/>
              <a:t>hichhiking</a:t>
            </a:r>
            <a:r>
              <a:rPr lang="en-GB" baseline="0" dirty="0"/>
              <a:t> or genetic drift the </a:t>
            </a:r>
            <a:r>
              <a:rPr lang="en-GB" baseline="0" dirty="0" err="1"/>
              <a:t>favorable</a:t>
            </a:r>
            <a:r>
              <a:rPr lang="en-GB" baseline="0" dirty="0"/>
              <a:t> alleles were lost </a:t>
            </a:r>
          </a:p>
          <a:p>
            <a:r>
              <a:rPr lang="en-GB" baseline="0" dirty="0"/>
              <a:t>Change in allele </a:t>
            </a:r>
            <a:r>
              <a:rPr lang="en-GB" baseline="0" dirty="0" err="1"/>
              <a:t>freq</a:t>
            </a:r>
            <a:r>
              <a:rPr lang="en-GB" baseline="0" dirty="0"/>
              <a:t> of </a:t>
            </a:r>
            <a:r>
              <a:rPr lang="en-GB" baseline="0" dirty="0" err="1"/>
              <a:t>fav</a:t>
            </a:r>
            <a:r>
              <a:rPr lang="en-GB" baseline="0" dirty="0"/>
              <a:t> alleles led to reduction of genetic variance across gens.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27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QTN in each gen</a:t>
            </a:r>
            <a:r>
              <a:rPr lang="en-GB" baseline="0" dirty="0"/>
              <a:t> and No QTN shared between pairs of gens</a:t>
            </a:r>
          </a:p>
          <a:p>
            <a:r>
              <a:rPr lang="en-GB" baseline="0" dirty="0"/>
              <a:t>The No. of distinct QTN that were common decreased for pairs of distant gens</a:t>
            </a:r>
          </a:p>
          <a:p>
            <a:r>
              <a:rPr lang="en-GB" baseline="0" dirty="0"/>
              <a:t>The total No of distinct </a:t>
            </a:r>
            <a:r>
              <a:rPr lang="en-GB" baseline="0" dirty="0" err="1"/>
              <a:t>QTNe</a:t>
            </a:r>
            <a:r>
              <a:rPr lang="en-GB" baseline="0" dirty="0"/>
              <a:t> in a given gen and across gens was affected by editing strategy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7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average </a:t>
            </a:r>
            <a:r>
              <a:rPr lang="en-GB" dirty="0" err="1"/>
              <a:t>coef</a:t>
            </a:r>
            <a:r>
              <a:rPr lang="en-GB" dirty="0"/>
              <a:t> of inbreeding increased</a:t>
            </a:r>
            <a:r>
              <a:rPr lang="en-GB" baseline="0" dirty="0"/>
              <a:t> with each gen</a:t>
            </a:r>
          </a:p>
          <a:p>
            <a:r>
              <a:rPr lang="en-GB" baseline="0" dirty="0"/>
              <a:t>Almost no difference in the rate of inbreeding between GS and GS+PAGE in the scenario all sires were edited</a:t>
            </a:r>
          </a:p>
          <a:p>
            <a:r>
              <a:rPr lang="en-GB" baseline="0" dirty="0"/>
              <a:t>GS+PAGE scenarios in which only subset of sires were edited resulted in large increase in inbreeding</a:t>
            </a:r>
          </a:p>
          <a:p>
            <a:r>
              <a:rPr lang="en-GB" baseline="0" dirty="0"/>
              <a:t>Inbreeding much higher when 5 sires were edited vs. 10 sires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6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347663" indent="-347663">
              <a:spcAft>
                <a:spcPts val="3000"/>
              </a:spcAft>
            </a:pPr>
            <a:r>
              <a:rPr lang="en-US" sz="3000" dirty="0"/>
              <a:t>Genomic evaluation has dramatically changed dairy cattle breeding</a:t>
            </a:r>
            <a:endParaRPr lang="en-US" sz="3000" dirty="0">
              <a:solidFill>
                <a:srgbClr val="00563F"/>
              </a:solidFill>
            </a:endParaRPr>
          </a:p>
          <a:p>
            <a:pPr marL="347663" indent="-347663">
              <a:spcAft>
                <a:spcPts val="3000"/>
              </a:spcAft>
            </a:pPr>
            <a:r>
              <a:rPr lang="en-US" sz="3000" dirty="0"/>
              <a:t>Rate of gain has increased primarily because of large reduction in generation interval</a:t>
            </a:r>
            <a:endParaRPr lang="en-US" sz="3000" dirty="0">
              <a:solidFill>
                <a:srgbClr val="00563F"/>
              </a:solidFill>
            </a:endParaRPr>
          </a:p>
          <a:p>
            <a:pPr marL="347663" indent="-347663">
              <a:spcAft>
                <a:spcPts val="600"/>
              </a:spcAft>
            </a:pPr>
            <a:r>
              <a:rPr lang="en-US" sz="3000" dirty="0"/>
              <a:t>Genomic research is ongoing</a:t>
            </a:r>
          </a:p>
          <a:p>
            <a:pPr marL="685800" lvl="1" indent="-287338">
              <a:spcAft>
                <a:spcPts val="600"/>
              </a:spcAft>
            </a:pPr>
            <a:r>
              <a:rPr lang="en-US" sz="3000" dirty="0"/>
              <a:t>Detect causative genetic variants</a:t>
            </a:r>
          </a:p>
          <a:p>
            <a:pPr marL="685800" lvl="1" indent="-287338">
              <a:spcAft>
                <a:spcPts val="600"/>
              </a:spcAft>
            </a:pPr>
            <a:r>
              <a:rPr lang="en-US" sz="3000" dirty="0"/>
              <a:t>Find more haplotypes that affect fertility</a:t>
            </a:r>
          </a:p>
          <a:p>
            <a:pPr marL="685800" lvl="1" indent="-287338">
              <a:spcAft>
                <a:spcPts val="600"/>
              </a:spcAft>
            </a:pPr>
            <a:r>
              <a:rPr lang="en-US" sz="3000" dirty="0"/>
              <a:t>Improve accuracy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17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transgenic animal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one whose genome has been changed to carry genes from other species.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NHEJ is an</a:t>
            </a:r>
            <a:r>
              <a:rPr lang="en-US" baseline="0" dirty="0"/>
              <a:t> </a:t>
            </a:r>
            <a:r>
              <a:rPr lang="en-US" dirty="0"/>
              <a:t>Error</a:t>
            </a:r>
            <a:r>
              <a:rPr lang="en-US" baseline="0" dirty="0"/>
              <a:t> </a:t>
            </a:r>
            <a:r>
              <a:rPr lang="en-US" dirty="0"/>
              <a:t>prone process that re-joins the end of the DSB, often</a:t>
            </a:r>
          </a:p>
          <a:p>
            <a:r>
              <a:rPr lang="en-US" dirty="0"/>
              <a:t>resulting in small insertions/deletions (blue) and subsequent gene</a:t>
            </a:r>
          </a:p>
          <a:p>
            <a:r>
              <a:rPr lang="en-GB" dirty="0"/>
              <a:t>disruption.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Homology dependent repair is a faithful process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uses a homologous template to repair the DSB. Providing a repair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template, either as a single stranded oligonucleotide or double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stranded DNA, allows specific modifications (green) to be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introduced to the genome. Creation of simultaneous DSBs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flanking a region of the genome can result in deletion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intervening sequence (yellow) and repair of the DSBs by either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NHEJ or HDR. (Color figure online)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78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OPU-IVF is widely used in cattle industry to rapidly produce a number of offspring (50-100)</a:t>
            </a:r>
            <a:r>
              <a:rPr lang="en-GB" baseline="0" dirty="0"/>
              <a:t> per year of a single elite cow</a:t>
            </a:r>
          </a:p>
          <a:p>
            <a:endParaRPr lang="en-GB" baseline="0" dirty="0"/>
          </a:p>
          <a:p>
            <a:r>
              <a:rPr lang="en-GB" baseline="0" dirty="0"/>
              <a:t>11 </a:t>
            </a:r>
            <a:r>
              <a:rPr lang="en-GB" baseline="0" dirty="0" err="1"/>
              <a:t>bp</a:t>
            </a:r>
            <a:r>
              <a:rPr lang="en-GB" baseline="0" dirty="0"/>
              <a:t> deletion is a </a:t>
            </a:r>
            <a:r>
              <a:rPr lang="en-GB" baseline="0" dirty="0" err="1"/>
              <a:t>frameshift</a:t>
            </a:r>
            <a:r>
              <a:rPr lang="en-GB" baseline="0" dirty="0"/>
              <a:t> mutation that results in a stop codon in four amino acids.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4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359 </a:t>
            </a:r>
            <a:r>
              <a:rPr lang="en-GB" dirty="0" err="1"/>
              <a:t>bp</a:t>
            </a:r>
            <a:r>
              <a:rPr lang="en-GB" dirty="0"/>
              <a:t> of bovine MSTN gene sequence showing the TALEN binding sites and the primers</a:t>
            </a:r>
            <a:r>
              <a:rPr lang="en-GB" baseline="0" dirty="0"/>
              <a:t> used to amplify the region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43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total of</a:t>
            </a:r>
            <a:r>
              <a:rPr lang="en-GB" baseline="0" dirty="0"/>
              <a:t> 3 unique alleles in bull #1</a:t>
            </a:r>
          </a:p>
          <a:p>
            <a:r>
              <a:rPr lang="en-GB" baseline="0" dirty="0"/>
              <a:t>A second observed allele R283 was observed twice</a:t>
            </a:r>
          </a:p>
          <a:p>
            <a:endParaRPr lang="en-GB" baseline="0" dirty="0"/>
          </a:p>
          <a:p>
            <a:r>
              <a:rPr lang="en-GB" baseline="0" dirty="0"/>
              <a:t>This study showed that TALENS can be used  to engineer the genome of livestock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38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 </a:t>
            </a:r>
            <a:r>
              <a:rPr lang="en-GB" dirty="0" err="1"/>
              <a:t>wildtype</a:t>
            </a:r>
            <a:r>
              <a:rPr lang="en-GB" baseline="0" dirty="0"/>
              <a:t> and 3 null piglets</a:t>
            </a:r>
          </a:p>
          <a:p>
            <a:r>
              <a:rPr lang="en-GB" baseline="0" dirty="0"/>
              <a:t>% of piglets with Respiratory signs at various days after the challenge</a:t>
            </a:r>
          </a:p>
          <a:p>
            <a:r>
              <a:rPr lang="en-GB" baseline="0" dirty="0"/>
              <a:t>Cd163-/- displayed no signs of </a:t>
            </a:r>
            <a:r>
              <a:rPr lang="en-GB" baseline="0" dirty="0" err="1"/>
              <a:t>resoiratory</a:t>
            </a:r>
            <a:r>
              <a:rPr lang="en-GB" baseline="0" dirty="0"/>
              <a:t> or fever</a:t>
            </a:r>
          </a:p>
          <a:p>
            <a:endParaRPr lang="en-GB" dirty="0"/>
          </a:p>
          <a:p>
            <a:r>
              <a:rPr lang="en-GB" dirty="0" err="1"/>
              <a:t>Viremia</a:t>
            </a:r>
            <a:r>
              <a:rPr lang="en-GB" dirty="0"/>
              <a:t> (viral RNA)</a:t>
            </a:r>
            <a:r>
              <a:rPr lang="en-GB" baseline="0" dirty="0"/>
              <a:t> </a:t>
            </a:r>
            <a:r>
              <a:rPr lang="en-GB" dirty="0"/>
              <a:t>appeared at day 4 reached</a:t>
            </a:r>
            <a:r>
              <a:rPr lang="en-GB" baseline="0" dirty="0"/>
              <a:t> to peak at day 11 then declined</a:t>
            </a:r>
          </a:p>
          <a:p>
            <a:r>
              <a:rPr lang="en-GB" baseline="0" dirty="0"/>
              <a:t>Viral RNA was not detected in null type</a:t>
            </a:r>
          </a:p>
          <a:p>
            <a:endParaRPr lang="en-GB" baseline="0" dirty="0"/>
          </a:p>
          <a:p>
            <a:r>
              <a:rPr lang="en-GB" baseline="0" dirty="0"/>
              <a:t>The antibody response was measured weakly to day 28, plateau on day 14 in positive type</a:t>
            </a:r>
          </a:p>
          <a:p>
            <a:r>
              <a:rPr lang="en-GB" baseline="0" dirty="0"/>
              <a:t>No response in the null type at any point of study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6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E5AB3-ADBE-4F8B-B588-AD9F0191F93A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3760C-5C64-40BA-A7C2-1E03C8E6C565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56C22-BECD-48F0-BF40-41D54693982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Recent Advances in Animal Genetics - </a:t>
            </a:r>
            <a:br>
              <a:rPr lang="en-US" b="1" dirty="0"/>
            </a:br>
            <a:r>
              <a:rPr lang="en-US" b="1" dirty="0"/>
              <a:t>Genome Editing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b="1" dirty="0" err="1">
                <a:solidFill>
                  <a:schemeClr val="tx1"/>
                </a:solidFill>
              </a:rPr>
              <a:t>Yalda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>
                <a:solidFill>
                  <a:schemeClr val="tx1"/>
                </a:solidFill>
              </a:rPr>
              <a:t>Zare</a:t>
            </a:r>
            <a:r>
              <a:rPr lang="en-US" sz="3600" b="1" dirty="0">
                <a:solidFill>
                  <a:schemeClr val="tx1"/>
                </a:solidFill>
              </a:rPr>
              <a:t>, PhD</a:t>
            </a:r>
          </a:p>
          <a:p>
            <a:r>
              <a:rPr lang="en-US" sz="3600" b="1" dirty="0">
                <a:solidFill>
                  <a:schemeClr val="tx1"/>
                </a:solidFill>
              </a:rPr>
              <a:t>8/29/2016</a:t>
            </a:r>
          </a:p>
          <a:p>
            <a:r>
              <a:rPr lang="en-US" sz="3600" dirty="0">
                <a:solidFill>
                  <a:schemeClr val="tx1"/>
                </a:solidFill>
              </a:rPr>
              <a:t>Invited talk @ Animal Breeding and </a:t>
            </a:r>
            <a:r>
              <a:rPr lang="en-US" sz="3600">
                <a:solidFill>
                  <a:schemeClr val="tx1"/>
                </a:solidFill>
              </a:rPr>
              <a:t>Genetics Center of Iran- </a:t>
            </a:r>
            <a:r>
              <a:rPr lang="en-US" sz="3600" dirty="0" err="1">
                <a:solidFill>
                  <a:schemeClr val="tx1"/>
                </a:solidFill>
              </a:rPr>
              <a:t>karaj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Genome editing in livestock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1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050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GB" sz="2800" dirty="0"/>
              <a:t>The aim was to determine the potential of genome editors as a tool for introducing desired mutations in sheep and cattle</a:t>
            </a:r>
          </a:p>
          <a:p>
            <a:endParaRPr lang="en-GB" sz="2800" dirty="0"/>
          </a:p>
          <a:p>
            <a:r>
              <a:rPr lang="en-GB" sz="2800" dirty="0"/>
              <a:t>MSTN or GDF8 is negative regulator of muscle growth</a:t>
            </a:r>
          </a:p>
          <a:p>
            <a:endParaRPr lang="en-GB" sz="2800" dirty="0"/>
          </a:p>
          <a:p>
            <a:r>
              <a:rPr lang="en-GB" sz="2800" dirty="0"/>
              <a:t>An 11bp deletion in Bovine MSTN at </a:t>
            </a:r>
          </a:p>
          <a:p>
            <a:pPr marL="0" indent="0">
              <a:buNone/>
            </a:pPr>
            <a:r>
              <a:rPr lang="en-GB" sz="2800" dirty="0"/>
              <a:t>     position 821 results in muscular hypertrophy </a:t>
            </a:r>
          </a:p>
          <a:p>
            <a:pPr marL="0" indent="0">
              <a:buNone/>
            </a:pPr>
            <a:r>
              <a:rPr lang="en-GB" sz="2800" dirty="0"/>
              <a:t>     (double muscle, 20% increase in muscle mass)</a:t>
            </a:r>
          </a:p>
          <a:p>
            <a:endParaRPr lang="en-GB" sz="2800" dirty="0"/>
          </a:p>
          <a:p>
            <a:r>
              <a:rPr lang="en-GB" sz="2800" dirty="0"/>
              <a:t>Mutations in MSTN result in inactivation or reduction of functional protein</a:t>
            </a:r>
          </a:p>
          <a:p>
            <a:endParaRPr lang="en-GB" sz="2800" dirty="0"/>
          </a:p>
          <a:p>
            <a:r>
              <a:rPr lang="en-GB" sz="2800" dirty="0"/>
              <a:t>Zygote injection of TALEN mRNA (OPU-IVF-ZM) used to produce gene-edited cattle and sheep</a:t>
            </a:r>
          </a:p>
          <a:p>
            <a:endParaRPr lang="en-GB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782"/>
            <a:ext cx="612031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1330882"/>
            <a:ext cx="3491345" cy="36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24200"/>
            <a:ext cx="230395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4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" y="685800"/>
            <a:ext cx="5322167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932" y="685800"/>
            <a:ext cx="3186068" cy="24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57306" y="81290"/>
            <a:ext cx="3276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MSTN edited animals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9796"/>
            <a:ext cx="8077200" cy="304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09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MSTN editing events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415368" cy="415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330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Gene-edited Porcine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05400" cy="5562600"/>
          </a:xfrm>
        </p:spPr>
        <p:txBody>
          <a:bodyPr>
            <a:normAutofit/>
          </a:bodyPr>
          <a:lstStyle/>
          <a:p>
            <a:r>
              <a:rPr lang="en-US" sz="2400" dirty="0"/>
              <a:t>Porcine reproductive and respiratory syndrome (PRRS) the most economically important disease of swine ($600 M per year in North America)</a:t>
            </a:r>
          </a:p>
          <a:p>
            <a:endParaRPr lang="en-US" sz="2400" dirty="0"/>
          </a:p>
          <a:p>
            <a:r>
              <a:rPr lang="en-US" sz="2400" dirty="0"/>
              <a:t>CD163 suggested as receptor  for entry of PRRSV into cells.</a:t>
            </a:r>
          </a:p>
          <a:p>
            <a:endParaRPr lang="en-US" sz="2400" dirty="0"/>
          </a:p>
          <a:p>
            <a:r>
              <a:rPr lang="en-US" sz="2400" dirty="0"/>
              <a:t>Pigs lacking functional CD163 (edited using CRISPR-cas9) are resistant to PRRSV.</a:t>
            </a:r>
          </a:p>
          <a:p>
            <a:endParaRPr lang="en-US" sz="2400" dirty="0"/>
          </a:p>
        </p:txBody>
      </p:sp>
      <p:pic>
        <p:nvPicPr>
          <p:cNvPr id="100354" name="Picture 2" descr="http://www.msd-animal-health.ie/Binaries/3057-medium_tcm102-1651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8528" y="1360632"/>
            <a:ext cx="3810000" cy="25273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34630" y="6188793"/>
            <a:ext cx="271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Whitworth et al, </a:t>
            </a:r>
          </a:p>
          <a:p>
            <a:r>
              <a:rPr lang="en-GB" dirty="0"/>
              <a:t>nature biotechnology 2016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93" y="4230469"/>
            <a:ext cx="1039813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651" y="4648199"/>
            <a:ext cx="2451730" cy="137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132" y="3733800"/>
            <a:ext cx="6477000" cy="274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5492750" cy="336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438" y="1107931"/>
            <a:ext cx="3412562" cy="239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24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Polled Cattle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4876800" cy="4800600"/>
          </a:xfrm>
        </p:spPr>
        <p:txBody>
          <a:bodyPr>
            <a:normAutofit/>
          </a:bodyPr>
          <a:lstStyle/>
          <a:p>
            <a:r>
              <a:rPr lang="en-US" sz="2800" dirty="0"/>
              <a:t>Polled livestock have been around for ages (in beef breeds).</a:t>
            </a:r>
            <a:endParaRPr lang="en-US" dirty="0"/>
          </a:p>
          <a:p>
            <a:r>
              <a:rPr lang="en-US" dirty="0"/>
              <a:t> </a:t>
            </a:r>
            <a:r>
              <a:rPr lang="en-US" sz="2800" dirty="0"/>
              <a:t>The polled gene is rare in dairy breeds.</a:t>
            </a:r>
          </a:p>
          <a:p>
            <a:r>
              <a:rPr lang="en-US" sz="2800" dirty="0"/>
              <a:t>Dehorning is a painful process.</a:t>
            </a:r>
          </a:p>
          <a:p>
            <a:endParaRPr lang="en-US" sz="2800" dirty="0"/>
          </a:p>
        </p:txBody>
      </p:sp>
      <p:sp>
        <p:nvSpPr>
          <p:cNvPr id="1032" name="AutoShape 8" descr="Image result for aberdeen ang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Image result for aberdeen ang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www.wedderliefarm.co.uk/images/large/paso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990600"/>
            <a:ext cx="3876675" cy="2819400"/>
          </a:xfrm>
          <a:prstGeom prst="rect">
            <a:avLst/>
          </a:prstGeom>
          <a:noFill/>
        </p:spPr>
      </p:pic>
      <p:pic>
        <p:nvPicPr>
          <p:cNvPr id="1040" name="Picture 16" descr="https://otrwjam.files.wordpress.com/2013/08/dsc08665-cop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389120"/>
            <a:ext cx="1371600" cy="2316480"/>
          </a:xfrm>
          <a:prstGeom prst="rect">
            <a:avLst/>
          </a:prstGeom>
          <a:noFill/>
        </p:spPr>
      </p:pic>
      <p:pic>
        <p:nvPicPr>
          <p:cNvPr id="1042" name="Picture 18" descr="http://ultra-scan.co.nz/images/services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4419600"/>
            <a:ext cx="3048000" cy="2283229"/>
          </a:xfrm>
          <a:prstGeom prst="rect">
            <a:avLst/>
          </a:prstGeom>
          <a:noFill/>
        </p:spPr>
      </p:pic>
      <p:pic>
        <p:nvPicPr>
          <p:cNvPr id="1044" name="Picture 20" descr="http://assets.fwi.co.uk/Disbudding-main-pic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67400" y="4724400"/>
            <a:ext cx="3048000" cy="17170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r>
              <a:rPr lang="en-US" sz="2800" dirty="0"/>
              <a:t>Use of polled Holstein sires in classic breeding will take &gt; 20 years to reach a frequency of 50% polled animals.</a:t>
            </a:r>
          </a:p>
          <a:p>
            <a:r>
              <a:rPr lang="en-US" sz="2800" dirty="0"/>
              <a:t>Lower EBVs for milk production: Economic loss of $252 per lactation cycle between horned and polled animals.</a:t>
            </a:r>
          </a:p>
          <a:p>
            <a:endParaRPr lang="en-US" dirty="0"/>
          </a:p>
        </p:txBody>
      </p:sp>
      <p:pic>
        <p:nvPicPr>
          <p:cNvPr id="4" name="Picture 6" descr="http://www.progressivedairy.com/images/stories/2015/08/17/1415pd_meyer_fg_1_fg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238499"/>
            <a:ext cx="6493809" cy="3619501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Breeding for Polled gene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38599"/>
            <a:ext cx="2913152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52400"/>
            <a:ext cx="7010399" cy="220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4191000" cy="202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795837"/>
            <a:ext cx="5911850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706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Genome editing for quantitative traits</a:t>
            </a:r>
          </a:p>
        </p:txBody>
      </p:sp>
    </p:spTree>
    <p:extLst>
      <p:ext uri="{BB962C8B-B14F-4D97-AF65-F5344CB8AC3E}">
        <p14:creationId xmlns:p14="http://schemas.microsoft.com/office/powerpoint/2010/main" val="11397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 </a:t>
            </a:r>
          </a:p>
          <a:p>
            <a:r>
              <a:rPr lang="en-US" dirty="0"/>
              <a:t>Genome editing basics </a:t>
            </a:r>
          </a:p>
          <a:p>
            <a:r>
              <a:rPr lang="en-US" dirty="0"/>
              <a:t>Examples in livestock</a:t>
            </a:r>
          </a:p>
          <a:p>
            <a:r>
              <a:rPr lang="en-US" dirty="0"/>
              <a:t>Genome editing for quantitative traits</a:t>
            </a:r>
          </a:p>
          <a:p>
            <a:r>
              <a:rPr lang="en-US" dirty="0"/>
              <a:t>Application issues</a:t>
            </a:r>
          </a:p>
          <a:p>
            <a:r>
              <a:rPr lang="en-US" dirty="0"/>
              <a:t>The future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038600"/>
            <a:ext cx="8229600" cy="2392363"/>
          </a:xfrm>
        </p:spPr>
        <p:txBody>
          <a:bodyPr>
            <a:normAutofit/>
          </a:bodyPr>
          <a:lstStyle/>
          <a:p>
            <a:r>
              <a:rPr lang="en-US" u="sng" dirty="0"/>
              <a:t>Objective</a:t>
            </a:r>
            <a:r>
              <a:rPr lang="en-US" dirty="0"/>
              <a:t>: To evaluate the potential of GS supplemented by PAGE to improve quantitative traits controlled by many QTN compared to GS only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599"/>
            <a:ext cx="8534400" cy="369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dirty="0"/>
              <a:t>Increase in the frequency of favorable alleles at QTNs with conventional selection methods is slow because of many QTNs and low levels of recombination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2400" dirty="0"/>
          </a:p>
          <a:p>
            <a:r>
              <a:rPr lang="en-US" sz="2400" dirty="0"/>
              <a:t>PAGE has the potential to enable rapid increase in the frequency of favorable alleles</a:t>
            </a:r>
          </a:p>
          <a:p>
            <a:endParaRPr lang="en-US" sz="2400" dirty="0"/>
          </a:p>
          <a:p>
            <a:r>
              <a:rPr lang="en-US" sz="2400" dirty="0"/>
              <a:t>QTN with large effects (qualitative traits) are easier to identify than QTN with small effects (quantitative traits)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Simulation- genetic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21 generations of recent historical breeding , 20 generations of future breeding</a:t>
            </a:r>
          </a:p>
          <a:p>
            <a:pPr lvl="1"/>
            <a:r>
              <a:rPr lang="en-GB" dirty="0"/>
              <a:t>500 males and 500 females</a:t>
            </a:r>
          </a:p>
          <a:p>
            <a:pPr lvl="1"/>
            <a:r>
              <a:rPr lang="en-GB" dirty="0"/>
              <a:t>25 sires selected, all females selected</a:t>
            </a:r>
          </a:p>
          <a:p>
            <a:pPr lvl="1"/>
            <a:endParaRPr lang="en-GB" dirty="0"/>
          </a:p>
          <a:p>
            <a:r>
              <a:rPr lang="en-GB" dirty="0"/>
              <a:t>Select sires based on TBV</a:t>
            </a:r>
          </a:p>
          <a:p>
            <a:pPr lvl="1"/>
            <a:r>
              <a:rPr lang="en-GB" dirty="0"/>
              <a:t>GS with perfect accuracy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Traits</a:t>
            </a:r>
          </a:p>
          <a:p>
            <a:pPr lvl="1"/>
            <a:r>
              <a:rPr lang="en-GB" dirty="0"/>
              <a:t>Polygenic with 10,000 QTN</a:t>
            </a:r>
          </a:p>
          <a:p>
            <a:pPr lvl="1"/>
            <a:r>
              <a:rPr lang="en-GB" dirty="0"/>
              <a:t>Effects from Gaussian distribution</a:t>
            </a:r>
          </a:p>
          <a:p>
            <a:pPr lvl="1"/>
            <a:endParaRPr lang="en-GB" dirty="0"/>
          </a:p>
          <a:p>
            <a:r>
              <a:rPr lang="en-GB" dirty="0"/>
              <a:t>Selected sires were edited using different strategies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94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GB" dirty="0"/>
              <a:t>Editing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8037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Constrain the number of edits per selected sire</a:t>
            </a:r>
          </a:p>
          <a:p>
            <a:pPr lvl="1"/>
            <a:r>
              <a:rPr lang="en-GB" dirty="0"/>
              <a:t>Between 0 to 100 edits</a:t>
            </a:r>
          </a:p>
          <a:p>
            <a:pPr lvl="1"/>
            <a:endParaRPr lang="en-GB" dirty="0"/>
          </a:p>
          <a:p>
            <a:r>
              <a:rPr lang="en-GB" dirty="0"/>
              <a:t>Constrain the number of edits per generation</a:t>
            </a:r>
          </a:p>
          <a:p>
            <a:pPr lvl="1"/>
            <a:r>
              <a:rPr lang="en-GB" dirty="0"/>
              <a:t>Between 0 and 500 edits</a:t>
            </a:r>
          </a:p>
          <a:p>
            <a:pPr lvl="1"/>
            <a:endParaRPr lang="en-GB" dirty="0"/>
          </a:p>
          <a:p>
            <a:r>
              <a:rPr lang="en-GB" dirty="0"/>
              <a:t>Edit different portions of sires</a:t>
            </a:r>
          </a:p>
          <a:p>
            <a:pPr lvl="1"/>
            <a:r>
              <a:rPr lang="en-GB" dirty="0"/>
              <a:t>All, top 5, bottom 5, top 10, bottom 10</a:t>
            </a:r>
          </a:p>
          <a:p>
            <a:pPr lvl="1"/>
            <a:endParaRPr lang="en-GB" dirty="0"/>
          </a:p>
          <a:p>
            <a:r>
              <a:rPr lang="en-GB" dirty="0"/>
              <a:t>QTN effects assumed known (big data!)</a:t>
            </a:r>
          </a:p>
          <a:p>
            <a:pPr lvl="1"/>
            <a:r>
              <a:rPr lang="en-GB" dirty="0"/>
              <a:t>Sire edited for largest n QTN that was not already fixed for the favourable allele</a:t>
            </a:r>
          </a:p>
          <a:p>
            <a:pPr lvl="1"/>
            <a:r>
              <a:rPr lang="en-GB" dirty="0"/>
              <a:t>Still only polygenic Gaussian effects!</a:t>
            </a:r>
          </a:p>
          <a:p>
            <a:pPr lvl="1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0"/>
            <a:ext cx="883920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GB" sz="2400" dirty="0"/>
              <a:t>GS only</a:t>
            </a:r>
          </a:p>
          <a:p>
            <a:pPr lvl="1"/>
            <a:r>
              <a:rPr lang="en-GB" sz="2400" dirty="0"/>
              <a:t>GS + PAGE with restriction on the number of edited sires</a:t>
            </a:r>
          </a:p>
          <a:p>
            <a:pPr lvl="1"/>
            <a:r>
              <a:rPr lang="en-GB" sz="2400" dirty="0"/>
              <a:t>GS + PAGE with restriction on the number of edits per generation</a:t>
            </a:r>
          </a:p>
        </p:txBody>
      </p:sp>
    </p:spTree>
    <p:extLst>
      <p:ext uri="{BB962C8B-B14F-4D97-AF65-F5344CB8AC3E}">
        <p14:creationId xmlns:p14="http://schemas.microsoft.com/office/powerpoint/2010/main" val="45528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to selection</a:t>
            </a:r>
          </a:p>
          <a:p>
            <a:endParaRPr lang="en-US" dirty="0"/>
          </a:p>
          <a:p>
            <a:r>
              <a:rPr lang="en-US" dirty="0"/>
              <a:t>Change in allele frequency</a:t>
            </a:r>
          </a:p>
          <a:p>
            <a:endParaRPr lang="en-US" dirty="0"/>
          </a:p>
          <a:p>
            <a:r>
              <a:rPr lang="en-US" dirty="0"/>
              <a:t>Number of distinct QTNs edited</a:t>
            </a:r>
          </a:p>
          <a:p>
            <a:endParaRPr lang="en-US" dirty="0"/>
          </a:p>
          <a:p>
            <a:r>
              <a:rPr lang="en-US" dirty="0"/>
              <a:t>Inbreeding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Genetic gain- n edits per sire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82" y="1179801"/>
            <a:ext cx="3667803" cy="468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20570"/>
            <a:ext cx="17700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953" y="2362200"/>
            <a:ext cx="166211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57" y="6213764"/>
            <a:ext cx="1614487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GB" dirty="0"/>
              <a:t>Change in allele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61" y="5334000"/>
            <a:ext cx="3425252" cy="144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453548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788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Number of distinct QTN</a:t>
            </a:r>
            <a:br>
              <a:rPr lang="en-GB" dirty="0"/>
            </a:br>
            <a:r>
              <a:rPr lang="en-GB" dirty="0"/>
              <a:t>being edited per generation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18" y="1600200"/>
            <a:ext cx="3634375" cy="364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5601133"/>
            <a:ext cx="9667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79949" y="3200400"/>
            <a:ext cx="963251" cy="25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1885229"/>
            <a:ext cx="877341" cy="1985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7335" y="5858308"/>
            <a:ext cx="7887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 Across the 20 generations, 314.6 distinct QTN edited </a:t>
            </a:r>
          </a:p>
          <a:p>
            <a:r>
              <a:rPr lang="en-US" dirty="0"/>
              <a:t>- These 314.6 distinct QTN explain 36% of base population genic variance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2362200"/>
            <a:ext cx="1756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</a:t>
            </a:r>
            <a:r>
              <a:rPr lang="en-GB" dirty="0" err="1"/>
              <a:t>QTNe</a:t>
            </a:r>
            <a:r>
              <a:rPr lang="en-GB" dirty="0"/>
              <a:t> per sire</a:t>
            </a:r>
          </a:p>
          <a:p>
            <a:r>
              <a:rPr lang="en-GB" dirty="0"/>
              <a:t>in all 25 sires</a:t>
            </a:r>
          </a:p>
        </p:txBody>
      </p:sp>
    </p:spTree>
    <p:extLst>
      <p:ext uri="{BB962C8B-B14F-4D97-AF65-F5344CB8AC3E}">
        <p14:creationId xmlns:p14="http://schemas.microsoft.com/office/powerpoint/2010/main" val="395157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r>
              <a:rPr lang="en-GB" dirty="0"/>
              <a:t>Inbreeding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0"/>
            <a:ext cx="4003675" cy="400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970" y="1508304"/>
            <a:ext cx="3563505" cy="64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364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GS+PAGE could increase response to selection of QTs in livestock breeding programs but QTNs must be known</a:t>
            </a:r>
          </a:p>
          <a:p>
            <a:endParaRPr lang="en-GB" sz="2800" dirty="0"/>
          </a:p>
          <a:p>
            <a:r>
              <a:rPr lang="en-GB" sz="2800" dirty="0"/>
              <a:t>Performing more edits on smaller number of sires increases response to selection but also inbreeding </a:t>
            </a:r>
          </a:p>
          <a:p>
            <a:endParaRPr lang="en-GB" sz="2800" dirty="0"/>
          </a:p>
          <a:p>
            <a:r>
              <a:rPr lang="en-GB" sz="2800" dirty="0"/>
              <a:t>PAGE enables selection of favourable alleles at QTN independent from haplotypes, chromosomes and individuals (overcome low recombination rate)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0867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eop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3" y="1496158"/>
            <a:ext cx="26384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48" y="3200400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6357" y="972938"/>
            <a:ext cx="3325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10 billion people by 2050</a:t>
            </a:r>
          </a:p>
        </p:txBody>
      </p:sp>
      <p:sp>
        <p:nvSpPr>
          <p:cNvPr id="6" name="Rectangle 5"/>
          <p:cNvSpPr/>
          <p:nvPr/>
        </p:nvSpPr>
        <p:spPr>
          <a:xfrm>
            <a:off x="3305636" y="2677180"/>
            <a:ext cx="2166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Climate change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1200" y="4429780"/>
            <a:ext cx="2901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Shortage of resources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GB" dirty="0"/>
              <a:t>The challenge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23" y="4943475"/>
            <a:ext cx="184387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613255"/>
            <a:ext cx="1912694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501434" y="1981200"/>
            <a:ext cx="613366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82618" y="1828800"/>
            <a:ext cx="321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70% increase in food production</a:t>
            </a:r>
          </a:p>
        </p:txBody>
      </p:sp>
    </p:spTree>
    <p:extLst>
      <p:ext uri="{BB962C8B-B14F-4D97-AF65-F5344CB8AC3E}">
        <p14:creationId xmlns:p14="http://schemas.microsoft.com/office/powerpoint/2010/main" val="965532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8600" y="304800"/>
            <a:ext cx="8686800" cy="2971800"/>
            <a:chOff x="228600" y="304800"/>
            <a:chExt cx="8686800" cy="2971800"/>
          </a:xfrm>
        </p:grpSpPr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8600" y="304800"/>
              <a:ext cx="8686800" cy="188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28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38600" y="2133600"/>
              <a:ext cx="12954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285" name="Picture 5" descr="Caribou Biosciences, Inc.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86400" y="2286000"/>
              <a:ext cx="3234906" cy="857250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304800" y="3657600"/>
            <a:ext cx="8839200" cy="2676525"/>
            <a:chOff x="0" y="3657600"/>
            <a:chExt cx="8839200" cy="2676525"/>
          </a:xfrm>
        </p:grpSpPr>
        <p:grpSp>
          <p:nvGrpSpPr>
            <p:cNvPr id="12" name="Group 11"/>
            <p:cNvGrpSpPr/>
            <p:nvPr/>
          </p:nvGrpSpPr>
          <p:grpSpPr>
            <a:xfrm>
              <a:off x="0" y="3657600"/>
              <a:ext cx="8839200" cy="2676525"/>
              <a:chOff x="0" y="3657600"/>
              <a:chExt cx="8839200" cy="2676525"/>
            </a:xfrm>
          </p:grpSpPr>
          <p:pic>
            <p:nvPicPr>
              <p:cNvPr id="97286" name="Picture 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0" y="3657600"/>
                <a:ext cx="8742218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7287" name="Picture 7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010400" y="4894208"/>
                <a:ext cx="1828800" cy="14399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562600" y="5029200"/>
                <a:ext cx="12954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52400" y="4953000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July 28, 2016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Regulations and policies</a:t>
            </a:r>
          </a:p>
          <a:p>
            <a:r>
              <a:rPr lang="en-GB" dirty="0"/>
              <a:t>Social acceptance</a:t>
            </a:r>
          </a:p>
          <a:p>
            <a:r>
              <a:rPr lang="en-GB" dirty="0"/>
              <a:t>Health effects</a:t>
            </a:r>
          </a:p>
          <a:p>
            <a:r>
              <a:rPr lang="en-GB" dirty="0"/>
              <a:t>Environmental effects</a:t>
            </a:r>
          </a:p>
          <a:p>
            <a:r>
              <a:rPr lang="en-GB" dirty="0"/>
              <a:t>Moral concerns</a:t>
            </a:r>
          </a:p>
          <a:p>
            <a:r>
              <a:rPr lang="en-GB" dirty="0"/>
              <a:t>Social effects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893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 home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Enhanced ability to modify genomes could be utilized to improve disease resistance, productivity, breeding capability and generation of new biomedical models</a:t>
            </a:r>
          </a:p>
          <a:p>
            <a:endParaRPr lang="en-GB" dirty="0"/>
          </a:p>
          <a:p>
            <a:r>
              <a:rPr lang="en-GB" dirty="0"/>
              <a:t>Genome-edited livestock differ from GM animals as no recombinant DNA is integrated into the animal genome.</a:t>
            </a:r>
          </a:p>
          <a:p>
            <a:endParaRPr lang="en-GB" dirty="0"/>
          </a:p>
          <a:p>
            <a:r>
              <a:rPr lang="en-GB" dirty="0"/>
              <a:t>The advent of this technology is extremely timely </a:t>
            </a:r>
          </a:p>
          <a:p>
            <a:endParaRPr lang="en-GB" dirty="0"/>
          </a:p>
          <a:p>
            <a:r>
              <a:rPr lang="en-GB" dirty="0"/>
              <a:t>The regulatory issues must be resolved first</a:t>
            </a:r>
          </a:p>
        </p:txBody>
      </p:sp>
    </p:spTree>
    <p:extLst>
      <p:ext uri="{BB962C8B-B14F-4D97-AF65-F5344CB8AC3E}">
        <p14:creationId xmlns:p14="http://schemas.microsoft.com/office/powerpoint/2010/main" val="196152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cross breeding</a:t>
            </a:r>
          </a:p>
          <a:p>
            <a:r>
              <a:rPr lang="en-US" dirty="0"/>
              <a:t>Resolving bad moves</a:t>
            </a:r>
          </a:p>
          <a:p>
            <a:r>
              <a:rPr lang="en-US" dirty="0"/>
              <a:t>Resolve antagonistic alleles</a:t>
            </a:r>
          </a:p>
          <a:p>
            <a:r>
              <a:rPr lang="en-US" dirty="0"/>
              <a:t>Traits/alleles hard to select for</a:t>
            </a:r>
          </a:p>
          <a:p>
            <a:r>
              <a:rPr lang="en-US" dirty="0"/>
              <a:t>Break LD</a:t>
            </a:r>
          </a:p>
          <a:p>
            <a:r>
              <a:rPr lang="en-US" dirty="0"/>
              <a:t>Novel alleles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Advances in Animal Breeding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/>
              <a:t>Advances in genotyping and </a:t>
            </a:r>
            <a:r>
              <a:rPr lang="en-US" sz="2800"/>
              <a:t>sequencing technologies </a:t>
            </a:r>
            <a:endParaRPr lang="en-US" sz="2800" dirty="0"/>
          </a:p>
          <a:p>
            <a:r>
              <a:rPr lang="en-US" sz="2800" dirty="0"/>
              <a:t>Development and application of genomic selection (the most important breakthrough since BLUP in 1940s)</a:t>
            </a:r>
          </a:p>
          <a:p>
            <a:endParaRPr lang="en-US" sz="2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2" y="3352800"/>
            <a:ext cx="437038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We need new methods of increasing agricultural products, crops and animals with minimal impact on environment </a:t>
            </a:r>
          </a:p>
          <a:p>
            <a:endParaRPr lang="en-US" sz="2400" dirty="0"/>
          </a:p>
          <a:p>
            <a:r>
              <a:rPr lang="en-US" sz="2400" dirty="0"/>
              <a:t>The idea of editing genomes has been around since 1970s. Last few years, several important advances in editing techniques</a:t>
            </a:r>
          </a:p>
          <a:p>
            <a:endParaRPr lang="en-GB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429000"/>
            <a:ext cx="4038600" cy="2685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0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Transgenesis</a:t>
            </a:r>
            <a:r>
              <a:rPr lang="en-US" dirty="0"/>
              <a:t> vs. genome editing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410200" cy="2514600"/>
          </a:xfrm>
        </p:spPr>
        <p:txBody>
          <a:bodyPr>
            <a:normAutofit/>
          </a:bodyPr>
          <a:lstStyle/>
          <a:p>
            <a:r>
              <a:rPr lang="en-US" sz="2400" dirty="0"/>
              <a:t> </a:t>
            </a:r>
            <a:r>
              <a:rPr lang="en-US" sz="2400" dirty="0" err="1"/>
              <a:t>Transgenesis</a:t>
            </a:r>
            <a:r>
              <a:rPr lang="en-US" sz="2400" dirty="0"/>
              <a:t>: The process of introducing an exogenous gene—called a transgene—into a living organism so that the organism will exhibit a new property and transmit that property to its offspring.</a:t>
            </a:r>
          </a:p>
          <a:p>
            <a:endParaRPr 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36" y="1219200"/>
            <a:ext cx="2590800" cy="4818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3810000"/>
            <a:ext cx="502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Genome editing:  is a type of genetic engineering in which DNA is </a:t>
            </a:r>
            <a:r>
              <a:rPr lang="en-US" sz="2400" u="sng" dirty="0"/>
              <a:t>inserted</a:t>
            </a:r>
            <a:r>
              <a:rPr lang="en-US" sz="2400" dirty="0"/>
              <a:t>, </a:t>
            </a:r>
            <a:r>
              <a:rPr lang="en-US" sz="2400" u="sng" dirty="0"/>
              <a:t>deleted</a:t>
            </a:r>
            <a:r>
              <a:rPr lang="en-US" sz="2400" dirty="0"/>
              <a:t> or </a:t>
            </a:r>
            <a:r>
              <a:rPr lang="en-US" sz="2400" u="sng" dirty="0"/>
              <a:t>replaced</a:t>
            </a:r>
            <a:r>
              <a:rPr lang="en-US" sz="2400" dirty="0"/>
              <a:t> in the </a:t>
            </a:r>
            <a:r>
              <a:rPr lang="en-US" sz="2400" b="1" dirty="0"/>
              <a:t>genome</a:t>
            </a:r>
            <a:r>
              <a:rPr lang="en-US" sz="2400" dirty="0"/>
              <a:t> of an organism using engineered nucleases, or "molecular scissors."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49502" y="2295757"/>
            <a:ext cx="967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double strand break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3219087"/>
            <a:ext cx="1274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Non homologous end joining</a:t>
            </a:r>
            <a:endParaRPr lang="en-GB" sz="1600" dirty="0"/>
          </a:p>
        </p:txBody>
      </p:sp>
      <p:sp>
        <p:nvSpPr>
          <p:cNvPr id="6" name="Rectangle 5"/>
          <p:cNvSpPr/>
          <p:nvPr/>
        </p:nvSpPr>
        <p:spPr>
          <a:xfrm>
            <a:off x="7924800" y="3553379"/>
            <a:ext cx="1272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Homology dependent repair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Genome Editing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9" y="1270842"/>
            <a:ext cx="6728521" cy="456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44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96" y="304800"/>
            <a:ext cx="74676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Genome editing nucleases:</a:t>
            </a:r>
          </a:p>
          <a:p>
            <a:pPr lvl="1"/>
            <a:r>
              <a:rPr lang="en-US" b="1" dirty="0"/>
              <a:t>ZFN</a:t>
            </a:r>
            <a:r>
              <a:rPr lang="en-US" dirty="0"/>
              <a:t> (Zinc finger nucleases)</a:t>
            </a:r>
          </a:p>
          <a:p>
            <a:pPr lvl="1"/>
            <a:r>
              <a:rPr lang="en-US" b="1" dirty="0"/>
              <a:t>TALEN</a:t>
            </a:r>
            <a:r>
              <a:rPr lang="en-US" dirty="0"/>
              <a:t> (transcription activator-like </a:t>
            </a:r>
            <a:r>
              <a:rPr lang="en-US" dirty="0" err="1"/>
              <a:t>effector</a:t>
            </a:r>
            <a:r>
              <a:rPr lang="en-US" dirty="0"/>
              <a:t> nucleases)</a:t>
            </a:r>
          </a:p>
          <a:p>
            <a:pPr lvl="1"/>
            <a:r>
              <a:rPr lang="en-US" b="1" dirty="0"/>
              <a:t>CRISPR</a:t>
            </a:r>
            <a:r>
              <a:rPr lang="en-US" dirty="0"/>
              <a:t> (clustered regularly interspaced short palindromic repeats)</a:t>
            </a:r>
          </a:p>
          <a:p>
            <a:pPr lvl="1"/>
            <a:endParaRPr lang="en-US" dirty="0"/>
          </a:p>
          <a:p>
            <a:r>
              <a:rPr lang="en-US" dirty="0"/>
              <a:t>The difference in these techniques is the way they recognize a target location and efficiency</a:t>
            </a:r>
          </a:p>
          <a:p>
            <a:pPr lvl="1"/>
            <a:r>
              <a:rPr lang="en-US" dirty="0"/>
              <a:t>ZFN and TALEN use DNA-protein binding sites, (complex and costly)</a:t>
            </a:r>
          </a:p>
          <a:p>
            <a:pPr lvl="1"/>
            <a:r>
              <a:rPr lang="en-US" dirty="0"/>
              <a:t>CRISPR uses RNA (simpler, more popular and more efficient)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7" y="5223164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GE coupled with reproductive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05000"/>
            <a:ext cx="3657600" cy="2057400"/>
          </a:xfrm>
        </p:spPr>
        <p:txBody>
          <a:bodyPr>
            <a:normAutofit fontScale="77500" lnSpcReduction="20000"/>
          </a:bodyPr>
          <a:lstStyle/>
          <a:p>
            <a:r>
              <a:rPr lang="en-GB" sz="2800" b="1" dirty="0"/>
              <a:t>Somatic cell nuclear transfer (SCNT)</a:t>
            </a:r>
            <a:r>
              <a:rPr lang="en-GB" sz="2800" dirty="0"/>
              <a:t>: </a:t>
            </a:r>
            <a:r>
              <a:rPr lang="en-US" sz="2800" dirty="0"/>
              <a:t>has been the primary method to deliver nuclease mediated genetic changes into livestock</a:t>
            </a:r>
          </a:p>
          <a:p>
            <a:endParaRPr lang="en-GB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52382"/>
            <a:ext cx="4572000" cy="5449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50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3624</TotalTime>
  <Words>1566</Words>
  <Application>Microsoft Macintosh PowerPoint</Application>
  <PresentationFormat>On-screen Show (4:3)</PresentationFormat>
  <Paragraphs>223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Recent Advances in Animal Genetics -  Genome Editing</vt:lpstr>
      <vt:lpstr>Outline</vt:lpstr>
      <vt:lpstr>The challenge</vt:lpstr>
      <vt:lpstr>Advances in Animal Breeding</vt:lpstr>
      <vt:lpstr>PowerPoint Presentation</vt:lpstr>
      <vt:lpstr>Transgenesis vs. genome editing</vt:lpstr>
      <vt:lpstr>Genome Editing </vt:lpstr>
      <vt:lpstr>PowerPoint Presentation</vt:lpstr>
      <vt:lpstr>GE coupled with reproductive technologies</vt:lpstr>
      <vt:lpstr>Genome editing in livestock</vt:lpstr>
      <vt:lpstr>PowerPoint Presentation</vt:lpstr>
      <vt:lpstr>MSTN edited animals</vt:lpstr>
      <vt:lpstr>MSTN editing events</vt:lpstr>
      <vt:lpstr>Gene-edited Porcine</vt:lpstr>
      <vt:lpstr>PowerPoint Presentation</vt:lpstr>
      <vt:lpstr>Polled Cattle</vt:lpstr>
      <vt:lpstr>Breeding for Polled gene</vt:lpstr>
      <vt:lpstr>PowerPoint Presentation</vt:lpstr>
      <vt:lpstr>Genome editing for quantitative traits</vt:lpstr>
      <vt:lpstr>PowerPoint Presentation</vt:lpstr>
      <vt:lpstr>Why PAGE?</vt:lpstr>
      <vt:lpstr>Simulation- genetic features</vt:lpstr>
      <vt:lpstr>Editing strategies</vt:lpstr>
      <vt:lpstr>Comparison metrics</vt:lpstr>
      <vt:lpstr>Genetic gain- n edits per sire</vt:lpstr>
      <vt:lpstr>Change in allele frequency</vt:lpstr>
      <vt:lpstr>Number of distinct QTN being edited per generation</vt:lpstr>
      <vt:lpstr>Inbreeding</vt:lpstr>
      <vt:lpstr>Conclusions</vt:lpstr>
      <vt:lpstr>PowerPoint Presentation</vt:lpstr>
      <vt:lpstr>Application issues</vt:lpstr>
      <vt:lpstr>Take home message</vt:lpstr>
      <vt:lpstr>The Future</vt:lpstr>
    </vt:vector>
  </TitlesOfParts>
  <Company>Genus, PLC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Yalda  Zare</dc:creator>
  <cp:lastModifiedBy>Yalda Zare</cp:lastModifiedBy>
  <cp:revision>118</cp:revision>
  <dcterms:created xsi:type="dcterms:W3CDTF">2016-08-21T13:54:22Z</dcterms:created>
  <dcterms:modified xsi:type="dcterms:W3CDTF">2019-08-07T00:13:00Z</dcterms:modified>
</cp:coreProperties>
</file>